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61" r:id="rId1"/>
  </p:sldMasterIdLst>
  <p:notesMasterIdLst>
    <p:notesMasterId r:id="rId19"/>
  </p:notesMasterIdLst>
  <p:sldIdLst>
    <p:sldId id="297" r:id="rId2"/>
    <p:sldId id="296" r:id="rId3"/>
    <p:sldId id="306" r:id="rId4"/>
    <p:sldId id="301" r:id="rId5"/>
    <p:sldId id="260" r:id="rId6"/>
    <p:sldId id="300" r:id="rId7"/>
    <p:sldId id="310" r:id="rId8"/>
    <p:sldId id="302" r:id="rId9"/>
    <p:sldId id="309" r:id="rId10"/>
    <p:sldId id="303" r:id="rId11"/>
    <p:sldId id="311" r:id="rId12"/>
    <p:sldId id="308" r:id="rId13"/>
    <p:sldId id="312" r:id="rId14"/>
    <p:sldId id="313" r:id="rId15"/>
    <p:sldId id="307" r:id="rId16"/>
    <p:sldId id="298" r:id="rId17"/>
    <p:sldId id="299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scadia Code" panose="020B0609020000020004" pitchFamily="49" charset="0"/>
      <p:regular r:id="rId24"/>
      <p:bold r:id="rId25"/>
      <p:italic r:id="rId26"/>
      <p:boldItalic r:id="rId27"/>
    </p:embeddedFont>
    <p:embeddedFont>
      <p:font typeface="Cascadia Mono" panose="020B0609020000020004" pitchFamily="49" charset="0"/>
      <p:regular r:id="rId28"/>
      <p:bold r:id="rId29"/>
      <p:italic r:id="rId30"/>
      <p:boldItalic r:id="rId31"/>
    </p:embeddedFont>
    <p:embeddedFont>
      <p:font typeface="Open Sans" panose="020B0606030504020204" pitchFamily="34" charset="0"/>
      <p:regular r:id="rId32"/>
      <p:bold r:id="rId33"/>
      <p:italic r:id="rId34"/>
      <p:boldItalic r:id="rId35"/>
    </p:embeddedFont>
    <p:embeddedFont>
      <p:font typeface="Space Grotesk Medium" pitchFamily="2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Mode" id="{FBAC04BA-B92C-FC47-972C-B1B4268589A5}">
          <p14:sldIdLst>
            <p14:sldId id="297"/>
            <p14:sldId id="296"/>
            <p14:sldId id="306"/>
            <p14:sldId id="301"/>
            <p14:sldId id="260"/>
            <p14:sldId id="300"/>
            <p14:sldId id="310"/>
            <p14:sldId id="302"/>
            <p14:sldId id="309"/>
            <p14:sldId id="303"/>
            <p14:sldId id="311"/>
            <p14:sldId id="308"/>
            <p14:sldId id="312"/>
            <p14:sldId id="313"/>
            <p14:sldId id="307"/>
            <p14:sldId id="29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59D13E-5B2B-44DE-8402-53BF82D74AF1}" v="8" dt="2023-11-15T06:13:19.439"/>
    <p1510:client id="{B0CF1A5F-7B20-4C76-B393-52AF1C03814A}" v="1" dt="2023-11-15T19:22:26.479"/>
    <p1510:client id="{E5E09A84-8B37-46FD-B0B6-A3DA7A08B583}" v="89" dt="2023-11-14T22:22:25.6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24" autoAdjust="0"/>
    <p:restoredTop sz="64109" autoAdjust="0"/>
  </p:normalViewPr>
  <p:slideViewPr>
    <p:cSldViewPr snapToGrid="0">
      <p:cViewPr varScale="1">
        <p:scale>
          <a:sx n="71" d="100"/>
          <a:sy n="71" d="100"/>
        </p:scale>
        <p:origin x="24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/Relationships>
</file>

<file path=ppt/media/image1.png>
</file>

<file path=ppt/media/image2.jpg>
</file>

<file path=ppt/media/image3.png>
</file>

<file path=ppt/media/image4.jp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Create a new a new ASP.NET Core empty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Publish from the command line and look at the size, explain that it’s FDD by default and thus tiny but needs a runtime to land 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</a:t>
            </a:r>
            <a:r>
              <a:rPr lang="en-US" dirty="0" err="1"/>
              <a:t>PublishSelfContained</a:t>
            </a:r>
            <a:r>
              <a:rPr lang="en-US" dirty="0"/>
              <a:t> to project file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Publish again and look at the size, now it’s huge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Disable self-contained and enable native AOT in the project file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Publish again and compare the size now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Experiment with making it smaller by using </a:t>
            </a:r>
            <a:r>
              <a:rPr lang="en-US" dirty="0" err="1"/>
              <a:t>SlimBuilder</a:t>
            </a:r>
            <a:r>
              <a:rPr lang="en-US" dirty="0"/>
              <a:t> and </a:t>
            </a:r>
            <a:r>
              <a:rPr lang="en-US" dirty="0" err="1"/>
              <a:t>EmptyBuilder</a:t>
            </a:r>
            <a:r>
              <a:rPr lang="en-US" dirty="0"/>
              <a:t>, using middleware instead of routing, etc.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Run the published apps and compare the startup time between native AOT and not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bomb to generate some load against the native AOT and normal version of the published apps and compare working 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772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733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  <a:p>
            <a:r>
              <a:rPr lang="en-US" dirty="0"/>
              <a:t>- Go back to the app used before and try out these different options and compare the publish size and startup times</a:t>
            </a:r>
          </a:p>
          <a:p>
            <a:r>
              <a:rPr lang="en-US" dirty="0"/>
              <a:t>- Consider showing aka.ms/</a:t>
            </a:r>
            <a:r>
              <a:rPr lang="en-US" dirty="0" err="1"/>
              <a:t>aspnet</a:t>
            </a:r>
            <a:r>
              <a:rPr lang="en-US" dirty="0"/>
              <a:t>/</a:t>
            </a:r>
            <a:r>
              <a:rPr lang="en-US" dirty="0" err="1"/>
              <a:t>nativeaot</a:t>
            </a:r>
            <a:r>
              <a:rPr lang="en-US" dirty="0"/>
              <a:t>/benchmarks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07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DEMO:</a:t>
            </a:r>
          </a:p>
          <a:p>
            <a:r>
              <a:rPr lang="en-US" dirty="0"/>
              <a:t>- Try out these properties and observe the impact on publish size</a:t>
            </a:r>
          </a:p>
          <a:p>
            <a:r>
              <a:rPr lang="en-US" dirty="0"/>
              <a:t>- Explain that the new DATAS mode is partially what reduces the memory use when native AOT publishing ASP.NET Core projects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45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Show the new ASP.NET Core Web API (native AOT) project template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81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Compiling to native AOT takes a long time so not enabled on regular build, in inner-loop, etc.</a:t>
            </a:r>
          </a:p>
          <a:p>
            <a:r>
              <a:rPr lang="en-US" dirty="0"/>
              <a:t>Happens on publish and a full scan is done for incompatibilities and warnings produced.</a:t>
            </a:r>
          </a:p>
          <a:p>
            <a:r>
              <a:rPr lang="en-US" dirty="0"/>
              <a:t>Very important to verify the app’s behavior after publish as some things can’t be detected statically and will result in runtime exceptions, e.g. using </a:t>
            </a:r>
            <a:r>
              <a:rPr lang="en-US" dirty="0" err="1"/>
              <a:t>CreateEmptyBuilder</a:t>
            </a:r>
            <a:r>
              <a:rPr lang="en-US" dirty="0"/>
              <a:t>() without adding a server.</a:t>
            </a:r>
          </a:p>
          <a:p>
            <a:endParaRPr lang="en-US" dirty="0"/>
          </a:p>
          <a:p>
            <a:r>
              <a:rPr lang="en-US" dirty="0"/>
              <a:t>DEMO:</a:t>
            </a:r>
          </a:p>
          <a:p>
            <a:r>
              <a:rPr lang="en-US" dirty="0"/>
              <a:t>- Show the design-time warnings by calling an annotated, incompatible API in ASP.NET Core project, e.g., </a:t>
            </a:r>
            <a:r>
              <a:rPr lang="en-US" dirty="0" err="1"/>
              <a:t>builder.Services.AddRazorPages</a:t>
            </a:r>
            <a:r>
              <a:rPr lang="en-US" dirty="0"/>
              <a:t>()</a:t>
            </a:r>
          </a:p>
          <a:p>
            <a:r>
              <a:rPr lang="en-US" dirty="0"/>
              <a:t>- Show the publish-time warnings by adding an incompatible package and using it, e.g., </a:t>
            </a:r>
            <a:r>
              <a:rPr lang="en-US" dirty="0" err="1"/>
              <a:t>MiniValidation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285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80" r:id="rId4"/>
    <p:sldLayoutId id="214748367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mianEdwards/Nanorm" TargetMode="External"/><Relationship Id="rId2" Type="http://schemas.openxmlformats.org/officeDocument/2006/relationships/hyperlink" Target="https://aot.dapperlib.dev/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s://aka.ms/dotnet/nativeaot/docs" TargetMode="External"/><Relationship Id="rId7" Type="http://schemas.openxmlformats.org/officeDocument/2006/relationships/image" Target="../media/image6.svg"/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https://aka.ms/aspnet/nativeaot/benchmarks" TargetMode="External"/><Relationship Id="rId4" Type="http://schemas.openxmlformats.org/officeDocument/2006/relationships/hyperlink" Target="https://aka.ms/aspnet/nativeaot/docs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E437FE-76D2-9312-6696-AA590E7B6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native AOT support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EBB486-C8C8-23E8-ACF1-C0E53829C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Initial target is cloud-focused API workloads</a:t>
            </a:r>
          </a:p>
          <a:p>
            <a:r>
              <a:rPr lang="en-US" dirty="0"/>
              <a:t>Supported:</a:t>
            </a:r>
          </a:p>
          <a:p>
            <a:pPr lvl="1"/>
            <a:r>
              <a:rPr lang="en-US" dirty="0"/>
              <a:t>Kestrel HTTP server</a:t>
            </a:r>
          </a:p>
          <a:p>
            <a:pPr lvl="1"/>
            <a:r>
              <a:rPr lang="en-US" dirty="0"/>
              <a:t>Middleware</a:t>
            </a:r>
          </a:p>
          <a:p>
            <a:pPr lvl="1"/>
            <a:r>
              <a:rPr lang="en-US" dirty="0"/>
              <a:t>Minimal APIs (Request Delegate Generator)</a:t>
            </a:r>
          </a:p>
          <a:p>
            <a:pPr lvl="1"/>
            <a:r>
              <a:rPr lang="en-US" dirty="0" err="1"/>
              <a:t>gRPC</a:t>
            </a:r>
            <a:endParaRPr lang="en-US" dirty="0"/>
          </a:p>
          <a:p>
            <a:pPr lvl="1"/>
            <a:r>
              <a:rPr lang="en-US" dirty="0"/>
              <a:t>JWT Authentication</a:t>
            </a:r>
          </a:p>
          <a:p>
            <a:pPr lvl="1"/>
            <a:r>
              <a:rPr lang="en-US" dirty="0"/>
              <a:t>Authorization</a:t>
            </a:r>
          </a:p>
          <a:p>
            <a:r>
              <a:rPr lang="en-US" dirty="0"/>
              <a:t>Not supported yet:</a:t>
            </a:r>
          </a:p>
          <a:p>
            <a:pPr lvl="1"/>
            <a:r>
              <a:rPr lang="en-US" dirty="0"/>
              <a:t>MVC/Web API</a:t>
            </a:r>
          </a:p>
          <a:p>
            <a:pPr lvl="1"/>
            <a:r>
              <a:rPr lang="en-US" dirty="0"/>
              <a:t>Razor/</a:t>
            </a:r>
            <a:r>
              <a:rPr lang="en-US" dirty="0" err="1"/>
              <a:t>Blazor</a:t>
            </a:r>
            <a:endParaRPr lang="en-US" dirty="0"/>
          </a:p>
          <a:p>
            <a:pPr lvl="1"/>
            <a:r>
              <a:rPr lang="en-US" dirty="0"/>
              <a:t>SignalR</a:t>
            </a:r>
          </a:p>
        </p:txBody>
      </p:sp>
    </p:spTree>
    <p:extLst>
      <p:ext uri="{BB962C8B-B14F-4D97-AF65-F5344CB8AC3E}">
        <p14:creationId xmlns:p14="http://schemas.microsoft.com/office/powerpoint/2010/main" val="726340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8C89ED-6442-C61C-3ADA-481DBD4FF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access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22AD24F-6EE9-7D41-75BB-963BDB5E8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ADO.NET itself is native AOT ready</a:t>
            </a:r>
          </a:p>
          <a:p>
            <a:r>
              <a:rPr lang="en-US" dirty="0"/>
              <a:t>Supported providers as of .NET 8</a:t>
            </a:r>
          </a:p>
          <a:p>
            <a:pPr lvl="1"/>
            <a:r>
              <a:rPr lang="en-US" dirty="0"/>
              <a:t>PostgreSQL (</a:t>
            </a:r>
            <a:r>
              <a:rPr lang="en-US" dirty="0" err="1"/>
              <a:t>Npgsql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SQLite (</a:t>
            </a:r>
            <a:r>
              <a:rPr lang="en-US" dirty="0" err="1"/>
              <a:t>Microsoft.Data.Sqlite</a:t>
            </a:r>
            <a:r>
              <a:rPr lang="en-US" dirty="0"/>
              <a:t>)</a:t>
            </a:r>
          </a:p>
          <a:p>
            <a:r>
              <a:rPr lang="en-US" dirty="0"/>
              <a:t>Supported ORMs:</a:t>
            </a:r>
          </a:p>
          <a:p>
            <a:pPr lvl="1"/>
            <a:r>
              <a:rPr lang="en-US" dirty="0" err="1"/>
              <a:t>Dapper.AOT</a:t>
            </a:r>
            <a:r>
              <a:rPr lang="en-US" dirty="0"/>
              <a:t> </a:t>
            </a:r>
            <a:r>
              <a:rPr lang="en-US" dirty="0" err="1">
                <a:hlinkClick r:id="rId2"/>
              </a:rPr>
              <a:t>aot.dapperlib.dev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Nanorm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github.com/DamianEdwards/</a:t>
            </a:r>
            <a:r>
              <a:rPr lang="en-US" dirty="0" err="1">
                <a:hlinkClick r:id="rId3"/>
              </a:rPr>
              <a:t>Nanorm</a:t>
            </a:r>
            <a:r>
              <a:rPr lang="en-US" dirty="0"/>
              <a:t> </a:t>
            </a:r>
          </a:p>
          <a:p>
            <a:r>
              <a:rPr lang="en-US" dirty="0"/>
              <a:t>Not supported yet:</a:t>
            </a:r>
          </a:p>
          <a:p>
            <a:pPr lvl="1"/>
            <a:r>
              <a:rPr lang="en-US" dirty="0"/>
              <a:t>Entity Framework Core (hopefully in .NET 9!)</a:t>
            </a:r>
          </a:p>
        </p:txBody>
      </p:sp>
    </p:spTree>
    <p:extLst>
      <p:ext uri="{BB962C8B-B14F-4D97-AF65-F5344CB8AC3E}">
        <p14:creationId xmlns:p14="http://schemas.microsoft.com/office/powerpoint/2010/main" val="472135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DB52CED-9B1D-5215-80D6-2D84901D1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(</a:t>
            </a:r>
            <a:r>
              <a:rPr lang="en-US" dirty="0" err="1"/>
              <a:t>System.Text.Json</a:t>
            </a:r>
            <a:r>
              <a:rPr lang="en-US" dirty="0"/>
              <a:t>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42841C3-1C78-A7F8-8A59-1D6A64F4D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JSON serialization requires extra configuration when using trimming and/or native AOT</a:t>
            </a:r>
          </a:p>
          <a:p>
            <a:r>
              <a:rPr lang="en-US" dirty="0"/>
              <a:t>The JSON source generator must be used to generate a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JsonSerializerContext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/>
              <a:t>In ASP.NET Core the HTTP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JsonOptions</a:t>
            </a:r>
            <a:r>
              <a:rPr lang="en-US" dirty="0"/>
              <a:t> in DI must then be configured to use the generated context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5B6F49-2CBC-8E91-9FC9-B0BF34308426}"/>
              </a:ext>
            </a:extLst>
          </p:cNvPr>
          <p:cNvSpPr txBox="1"/>
          <p:nvPr/>
        </p:nvSpPr>
        <p:spPr>
          <a:xfrm>
            <a:off x="1069384" y="4602997"/>
            <a:ext cx="77259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builder.Services.ConfigureHttpJsonOptions</a:t>
            </a:r>
            <a:r>
              <a:rPr lang="en-US" sz="18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(options =&gt;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{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options.SerializerOptions.TypeInfoResolverChain</a:t>
            </a:r>
            <a:endParaRPr lang="en-US" sz="1800" dirty="0">
              <a:solidFill>
                <a:srgbClr val="000000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    </a:t>
            </a:r>
            <a:r>
              <a:rPr lang="en-US" sz="18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.Insert(0, </a:t>
            </a:r>
            <a:r>
              <a:rPr lang="en-US" sz="1800" dirty="0" err="1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AppJsonSerializerContext.Default</a:t>
            </a:r>
            <a:r>
              <a:rPr lang="en-US" sz="18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);</a:t>
            </a:r>
          </a:p>
          <a:p>
            <a:r>
              <a:rPr lang="en-US" sz="18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});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410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11B4CD-B89E-3852-D588-19E0EABF8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template: Web API (native AOT)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D0C74A5-58B0-3766-4583-25E02AAC5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ASP.NET Core Web API (native AOT) project template</a:t>
            </a:r>
          </a:p>
          <a:p>
            <a:pPr lvl="1"/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dotnet new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webapiaot</a:t>
            </a:r>
            <a:r>
              <a:rPr lang="en-US" dirty="0"/>
              <a:t> at the command line</a:t>
            </a:r>
          </a:p>
          <a:p>
            <a:r>
              <a:rPr lang="en-US" dirty="0"/>
              <a:t>Pre-configured for native AOT</a:t>
            </a:r>
          </a:p>
          <a:p>
            <a:r>
              <a:rPr lang="en-US" dirty="0"/>
              <a:t>Uses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CreateSlimBuilder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/>
              <a:t>Uses Minimal APIs</a:t>
            </a:r>
          </a:p>
          <a:p>
            <a:r>
              <a:rPr lang="en-US" dirty="0"/>
              <a:t>Uses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JsonSerializerContext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/>
              <a:t>~10MB published app size</a:t>
            </a:r>
          </a:p>
          <a:p>
            <a:endParaRPr lang="en-US" dirty="0"/>
          </a:p>
          <a:p>
            <a:r>
              <a:rPr lang="en-US" dirty="0" err="1"/>
              <a:t>gRPC</a:t>
            </a:r>
            <a:r>
              <a:rPr lang="en-US" dirty="0"/>
              <a:t> project template updated with native AOT option</a:t>
            </a:r>
          </a:p>
        </p:txBody>
      </p:sp>
    </p:spTree>
    <p:extLst>
      <p:ext uri="{BB962C8B-B14F-4D97-AF65-F5344CB8AC3E}">
        <p14:creationId xmlns:p14="http://schemas.microsoft.com/office/powerpoint/2010/main" val="34829026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BC4D91-0C21-4D95-3C56-FBF67BDD1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experience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CD4A4F-D7E3-9C4C-BB5F-538D71AF0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of annotated incompatible APIs in native AOT enabled projects will result in build warnings</a:t>
            </a:r>
          </a:p>
          <a:p>
            <a:pPr lvl="1"/>
            <a:r>
              <a:rPr lang="en-US" dirty="0"/>
              <a:t>Only works for C# code that the compiler can see, i.e. your code</a:t>
            </a:r>
          </a:p>
          <a:p>
            <a:r>
              <a:rPr lang="en-US" dirty="0"/>
              <a:t>Unannotated APIs will not produce warnings until publish</a:t>
            </a:r>
          </a:p>
          <a:p>
            <a:r>
              <a:rPr lang="en-US" dirty="0"/>
              <a:t>Incompatibilities in dependencies will not produce warnings until publish</a:t>
            </a:r>
          </a:p>
          <a:p>
            <a:r>
              <a:rPr lang="en-US" dirty="0"/>
              <a:t>When running in the inner-loop, app runs on </a:t>
            </a:r>
            <a:r>
              <a:rPr lang="en-US" dirty="0" err="1"/>
              <a:t>CoreCLR</a:t>
            </a:r>
            <a:r>
              <a:rPr lang="en-US" dirty="0"/>
              <a:t> with unsupported features disabled</a:t>
            </a:r>
          </a:p>
          <a:p>
            <a:r>
              <a:rPr lang="en-US" dirty="0"/>
              <a:t>No warnings on publish should mean you’re OK</a:t>
            </a:r>
          </a:p>
          <a:p>
            <a:r>
              <a:rPr lang="en-US" dirty="0"/>
              <a:t>Important to verify your apps’ behavior after publish</a:t>
            </a:r>
          </a:p>
        </p:txBody>
      </p:sp>
    </p:spTree>
    <p:extLst>
      <p:ext uri="{BB962C8B-B14F-4D97-AF65-F5344CB8AC3E}">
        <p14:creationId xmlns:p14="http://schemas.microsoft.com/office/powerpoint/2010/main" val="1562780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B8235-4BCE-AFC0-3D6D-984CD7ABC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sessions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7A4E91-5571-9AF2-CD75-0027BB71A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Tue 3PM PST</a:t>
            </a:r>
            <a:br>
              <a:rPr lang="en-US" dirty="0"/>
            </a:br>
            <a:r>
              <a:rPr lang="en-US" b="1" dirty="0"/>
              <a:t>.NET Containers advancements in .NET 8</a:t>
            </a:r>
          </a:p>
          <a:p>
            <a:pPr marL="457200" lvl="1" indent="0">
              <a:buNone/>
            </a:pPr>
            <a:r>
              <a:rPr lang="en-US" dirty="0"/>
              <a:t>Chet Husk, Richard Lander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Wed 3AM PST</a:t>
            </a:r>
            <a:br>
              <a:rPr lang="en-US" dirty="0"/>
            </a:br>
            <a:r>
              <a:rPr lang="en-US" b="1" dirty="0"/>
              <a:t>Experimental C# Interceptors: AOT &amp; Performance for free</a:t>
            </a:r>
          </a:p>
          <a:p>
            <a:pPr marL="457200" lvl="1" indent="0">
              <a:buNone/>
            </a:pPr>
            <a:r>
              <a:rPr lang="en-US" dirty="0"/>
              <a:t>Stefan </a:t>
            </a:r>
            <a:r>
              <a:rPr lang="en-US" dirty="0" err="1"/>
              <a:t>Pölz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182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3000"/>
              </a:spcBef>
              <a:buNone/>
            </a:pPr>
            <a:r>
              <a:rPr lang="en-US" dirty="0"/>
              <a:t>Download .NET 8 </a:t>
            </a:r>
            <a:br>
              <a:rPr lang="en-US" dirty="0"/>
            </a:br>
            <a:r>
              <a:rPr lang="en-US" dirty="0">
                <a:effectLst/>
                <a:hlinkClick r:id="rId2" tooltip="https://aka.ms/get-dotnet-8"/>
              </a:rPr>
              <a:t>aka.ms/get-dotnet-8</a:t>
            </a:r>
            <a:endParaRPr lang="en-US" dirty="0">
              <a:effectLst/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Native AOT in .NET</a:t>
            </a:r>
            <a:br>
              <a:rPr lang="en-US" dirty="0"/>
            </a:br>
            <a:r>
              <a:rPr lang="en-US" dirty="0">
                <a:hlinkClick r:id="rId3"/>
              </a:rPr>
              <a:t>aka.ms/dotnet/</a:t>
            </a:r>
            <a:r>
              <a:rPr lang="en-US" dirty="0" err="1">
                <a:hlinkClick r:id="rId3"/>
              </a:rPr>
              <a:t>nativeaot</a:t>
            </a:r>
            <a:r>
              <a:rPr lang="en-US" dirty="0">
                <a:hlinkClick r:id="rId3"/>
              </a:rPr>
              <a:t>/docs</a:t>
            </a:r>
            <a:endParaRPr lang="en-US" dirty="0"/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Native AOT in ASP.NET Core</a:t>
            </a:r>
            <a:br>
              <a:rPr lang="en-US" dirty="0"/>
            </a:br>
            <a:r>
              <a:rPr lang="en-US" dirty="0">
                <a:hlinkClick r:id="rId4"/>
              </a:rPr>
              <a:t>aka.ms/aspnet/nativeaot/docs</a:t>
            </a:r>
            <a:r>
              <a:rPr lang="en-US" dirty="0"/>
              <a:t> 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ASP.NET Core native AOT benchmarks dashboard</a:t>
            </a:r>
            <a:br>
              <a:rPr lang="en-US" dirty="0"/>
            </a:br>
            <a:r>
              <a:rPr lang="en-US" dirty="0">
                <a:hlinkClick r:id="rId5"/>
              </a:rPr>
              <a:t>aka.ms/aspnet/nativeaot/benchmarks</a:t>
            </a: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BD5B29B-D37A-0F55-E5FF-791D5010459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B7AE80-78AF-AD6F-83B6-69E8BE69C1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2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Download .NET 8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0777" y="3258296"/>
            <a:ext cx="9110444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https://aka.ms/get-dotnet-8</a:t>
            </a:r>
            <a:r>
              <a:rPr lang="en-US" sz="5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/>
          <a:lstStyle/>
          <a:p>
            <a:r>
              <a:rPr lang="en-US" dirty="0"/>
              <a:t>Tiny, fast ASP.NET Core APIs with native AOT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/>
          <a:lstStyle/>
          <a:p>
            <a:r>
              <a:rPr lang="en-US" dirty="0"/>
              <a:t>Damian Edwards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208CF-EE0E-B816-A749-263F1C29F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native AOT?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E6C1C-61F8-1927-8C86-B9CB6AD7F0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Smaller apps</a:t>
            </a:r>
          </a:p>
          <a:p>
            <a:r>
              <a:rPr lang="en-US" dirty="0"/>
              <a:t>Faster startup</a:t>
            </a:r>
          </a:p>
          <a:p>
            <a:r>
              <a:rPr lang="en-US" dirty="0"/>
              <a:t>Less memory use</a:t>
            </a:r>
          </a:p>
        </p:txBody>
      </p:sp>
    </p:spTree>
    <p:extLst>
      <p:ext uri="{BB962C8B-B14F-4D97-AF65-F5344CB8AC3E}">
        <p14:creationId xmlns:p14="http://schemas.microsoft.com/office/powerpoint/2010/main" val="4160074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404941-887E-F379-90F1-55E1902AF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native AOT work?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1F42382-80AB-A2C9-83F0-5D6E6C56A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C# is compiled to IL on build</a:t>
            </a:r>
          </a:p>
          <a:p>
            <a:r>
              <a:rPr lang="en-US" dirty="0"/>
              <a:t>IL is compiled to platform code (e.g. x64) on publish</a:t>
            </a:r>
          </a:p>
          <a:p>
            <a:r>
              <a:rPr lang="en-US" dirty="0"/>
              <a:t>Published app:</a:t>
            </a:r>
          </a:p>
          <a:p>
            <a:pPr lvl="1"/>
            <a:r>
              <a:rPr lang="en-US" dirty="0"/>
              <a:t>Has no JIT</a:t>
            </a:r>
          </a:p>
          <a:p>
            <a:pPr lvl="1"/>
            <a:r>
              <a:rPr lang="en-US" dirty="0"/>
              <a:t>Still contains a runtime &amp; GC (is still “managed”)</a:t>
            </a:r>
          </a:p>
          <a:p>
            <a:pPr lvl="1"/>
            <a:r>
              <a:rPr lang="en-US" dirty="0"/>
              <a:t>Is single-file</a:t>
            </a:r>
          </a:p>
          <a:p>
            <a:pPr lvl="1"/>
            <a:r>
              <a:rPr lang="en-US" dirty="0"/>
              <a:t>Is trimmed to reduce app size</a:t>
            </a:r>
          </a:p>
          <a:p>
            <a:pPr lvl="1"/>
            <a:r>
              <a:rPr lang="en-US" dirty="0"/>
              <a:t>Is OS &amp; architecture specific, e.g., linux-x64</a:t>
            </a:r>
          </a:p>
        </p:txBody>
      </p:sp>
    </p:spTree>
    <p:extLst>
      <p:ext uri="{BB962C8B-B14F-4D97-AF65-F5344CB8AC3E}">
        <p14:creationId xmlns:p14="http://schemas.microsoft.com/office/powerpoint/2010/main" val="4025378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Impact of no JIT compilation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runtime code generation</a:t>
            </a:r>
          </a:p>
          <a:p>
            <a:pPr lvl="1"/>
            <a:r>
              <a:rPr lang="en-US" dirty="0"/>
              <a:t>No platform optimizations (can opt-in ahead of time)</a:t>
            </a:r>
          </a:p>
          <a:p>
            <a:pPr lvl="1"/>
            <a:r>
              <a:rPr lang="en-US" dirty="0"/>
              <a:t>No Dynamic PGO (no tiering)</a:t>
            </a:r>
          </a:p>
          <a:p>
            <a:r>
              <a:rPr lang="en-US" dirty="0"/>
              <a:t>No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Assembly.LoadFile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dirty="0"/>
              <a:t>No 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Expression</a:t>
            </a:r>
            <a:r>
              <a:rPr lang="en-US" dirty="0"/>
              <a:t> compilation</a:t>
            </a:r>
          </a:p>
          <a:p>
            <a:r>
              <a:rPr lang="en-US" dirty="0"/>
              <a:t>No </a:t>
            </a:r>
            <a:r>
              <a:rPr lang="en-US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Reflection.Emit</a:t>
            </a:r>
            <a:endParaRPr lang="en-US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25B6D0-B8F9-E5D9-0085-46B0A241C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of trimming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E5E64F-FB30-F90B-0DA6-4219992F5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Unreferenced code (no callers) is removed</a:t>
            </a:r>
          </a:p>
          <a:p>
            <a:r>
              <a:rPr lang="en-US" dirty="0"/>
              <a:t>No assembly or type scanning</a:t>
            </a:r>
          </a:p>
          <a:p>
            <a:r>
              <a:rPr lang="en-US" dirty="0"/>
              <a:t>Code might be </a:t>
            </a:r>
            <a:r>
              <a:rPr lang="en-US" b="1" dirty="0"/>
              <a:t>kept </a:t>
            </a:r>
            <a:r>
              <a:rPr lang="en-US" dirty="0"/>
              <a:t>that isn’t called at runtime due to API design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234B48-1E99-8691-20EC-5678C8B9643A}"/>
              </a:ext>
            </a:extLst>
          </p:cNvPr>
          <p:cNvSpPr txBox="1"/>
          <p:nvPr/>
        </p:nvSpPr>
        <p:spPr>
          <a:xfrm>
            <a:off x="1161142" y="3563257"/>
            <a:ext cx="830942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if (</a:t>
            </a:r>
            <a:r>
              <a:rPr lang="en-US" sz="1600" dirty="0" err="1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app.Configuration.GetValue</a:t>
            </a:r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&lt;bool&gt;("</a:t>
            </a:r>
            <a:r>
              <a:rPr lang="en-US" sz="1600" dirty="0" err="1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FeatureSwitch</a:t>
            </a:r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"))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// Do one thing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...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else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// Do a different thing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   ...</a:t>
            </a:r>
          </a:p>
          <a:p>
            <a:r>
              <a:rPr lang="en-US" sz="1600" dirty="0">
                <a:solidFill>
                  <a:srgbClr val="0000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}</a:t>
            </a:r>
            <a:endParaRPr lang="en-US" sz="16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435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018C69-1863-2D9B-D1EE-A333053D7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considerations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991CE5C-2CF7-89C5-CC70-553815BBB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C++/CLI or COM</a:t>
            </a:r>
          </a:p>
          <a:p>
            <a:r>
              <a:rPr lang="en-US" dirty="0"/>
              <a:t>Single-file</a:t>
            </a:r>
          </a:p>
          <a:p>
            <a:r>
              <a:rPr lang="en-US" dirty="0"/>
              <a:t>Requires extra build-time pre-requisites</a:t>
            </a:r>
          </a:p>
          <a:p>
            <a:pPr lvl="1"/>
            <a:r>
              <a:rPr lang="en-US" dirty="0"/>
              <a:t>Visual Studio C++ tools on Windows</a:t>
            </a:r>
          </a:p>
          <a:p>
            <a:pPr lvl="1"/>
            <a:r>
              <a:rPr lang="en-US" dirty="0"/>
              <a:t>Clang on Linux</a:t>
            </a:r>
          </a:p>
          <a:p>
            <a:pPr lvl="1"/>
            <a:r>
              <a:rPr lang="en-US" dirty="0" err="1"/>
              <a:t>XCode</a:t>
            </a:r>
            <a:r>
              <a:rPr lang="en-US" dirty="0"/>
              <a:t> on macOS</a:t>
            </a:r>
          </a:p>
          <a:p>
            <a:r>
              <a:rPr lang="en-US" dirty="0"/>
              <a:t>Cannot publish cross-platform (consider Docker build)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48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6D7557-669B-3368-E249-9D71BCB55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Publishing</a:t>
            </a:r>
            <a:r>
              <a:rPr lang="en-US" dirty="0"/>
              <a:t> options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C0F7E9-254A-4D2B-2522-F034A7014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Framework-dependent (FDD) - </a:t>
            </a:r>
            <a:r>
              <a:rPr lang="en-US" b="1" dirty="0"/>
              <a:t>Default</a:t>
            </a:r>
          </a:p>
          <a:p>
            <a:r>
              <a:rPr lang="en-US" dirty="0"/>
              <a:t>Self-contained (SCD)</a:t>
            </a:r>
          </a:p>
          <a:p>
            <a:r>
              <a:rPr lang="en-US" dirty="0"/>
              <a:t>Trimmed</a:t>
            </a:r>
          </a:p>
          <a:p>
            <a:r>
              <a:rPr lang="en-US" dirty="0" err="1"/>
              <a:t>ReadyToRun</a:t>
            </a:r>
            <a:r>
              <a:rPr lang="en-US" dirty="0"/>
              <a:t> (R2R)</a:t>
            </a:r>
          </a:p>
          <a:p>
            <a:r>
              <a:rPr lang="en-US" dirty="0"/>
              <a:t>Single file</a:t>
            </a:r>
          </a:p>
          <a:p>
            <a:r>
              <a:rPr lang="en-US" b="1" dirty="0"/>
              <a:t>Native AOT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44F672-646E-90EA-F8C2-412AD691E793}"/>
              </a:ext>
            </a:extLst>
          </p:cNvPr>
          <p:cNvSpPr txBox="1"/>
          <p:nvPr/>
        </p:nvSpPr>
        <p:spPr>
          <a:xfrm>
            <a:off x="3469821" y="4124741"/>
            <a:ext cx="824048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PublishSelfContained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r>
              <a:rPr lang="en-US" sz="2200" dirty="0">
                <a:solidFill>
                  <a:srgbClr val="000000"/>
                </a:solidFill>
                <a:latin typeface="Cascadia Mono" panose="020B0609020000020004" pitchFamily="49" charset="0"/>
              </a:rPr>
              <a:t>true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&lt;/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PublishSelfContained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endParaRPr lang="en-US" sz="2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PublishTrimmed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r>
              <a:rPr lang="en-US" sz="2200" dirty="0">
                <a:solidFill>
                  <a:srgbClr val="000000"/>
                </a:solidFill>
                <a:latin typeface="Cascadia Mono" panose="020B0609020000020004" pitchFamily="49" charset="0"/>
              </a:rPr>
              <a:t>true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&lt;/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PublishTrimmed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endParaRPr lang="en-US" sz="2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PublishSingleFile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r>
              <a:rPr lang="en-US" sz="2200" dirty="0">
                <a:solidFill>
                  <a:srgbClr val="000000"/>
                </a:solidFill>
                <a:latin typeface="Cascadia Mono" panose="020B0609020000020004" pitchFamily="49" charset="0"/>
              </a:rPr>
              <a:t>true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&lt;/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PublishSingleFile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endParaRPr lang="en-US" sz="2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PublishReadyToRun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r>
              <a:rPr lang="en-US" sz="2200" dirty="0">
                <a:solidFill>
                  <a:srgbClr val="000000"/>
                </a:solidFill>
                <a:latin typeface="Cascadia Mono" panose="020B0609020000020004" pitchFamily="49" charset="0"/>
              </a:rPr>
              <a:t>true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&lt;/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PublishReadyToRun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endParaRPr lang="en-US" sz="2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PublishSingleFile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r>
              <a:rPr lang="en-US" sz="2200" dirty="0">
                <a:solidFill>
                  <a:srgbClr val="000000"/>
                </a:solidFill>
                <a:latin typeface="Cascadia Mono" panose="020B0609020000020004" pitchFamily="49" charset="0"/>
              </a:rPr>
              <a:t>true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&lt;/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PublishSingleFile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endParaRPr lang="en-US" sz="22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PublishAot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r>
              <a:rPr lang="en-US" sz="2200" dirty="0">
                <a:solidFill>
                  <a:srgbClr val="000000"/>
                </a:solidFill>
                <a:latin typeface="Cascadia Mono" panose="020B0609020000020004" pitchFamily="49" charset="0"/>
              </a:rPr>
              <a:t>true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&lt;/</a:t>
            </a:r>
            <a:r>
              <a:rPr lang="en-US" sz="22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PublishAot</a:t>
            </a:r>
            <a:r>
              <a:rPr lang="en-US" sz="2200" dirty="0">
                <a:solidFill>
                  <a:srgbClr val="0000FF"/>
                </a:solidFill>
                <a:latin typeface="Cascadia Mono" panose="020B0609020000020004" pitchFamily="49" charset="0"/>
              </a:rPr>
              <a:t>&gt;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521429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385362-071E-C3FE-EAD7-5AB426949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publish options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0B671E9-9C48-BA14-DCE8-51B6299FE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OptimizationPreference</a:t>
            </a:r>
            <a:r>
              <a:rPr lang="en-US" dirty="0"/>
              <a:t>: size/speed</a:t>
            </a:r>
          </a:p>
          <a:p>
            <a:pPr lvl="1"/>
            <a:r>
              <a:rPr lang="en-US" dirty="0"/>
              <a:t>Use with </a:t>
            </a:r>
            <a:r>
              <a:rPr lang="en-US" dirty="0" err="1"/>
              <a:t>PublishAot</a:t>
            </a:r>
            <a:r>
              <a:rPr lang="en-US" dirty="0"/>
              <a:t>. Default is “size”</a:t>
            </a:r>
          </a:p>
          <a:p>
            <a:r>
              <a:rPr lang="en-US" dirty="0" err="1"/>
              <a:t>InvariantGlobalization</a:t>
            </a:r>
            <a:r>
              <a:rPr lang="en-US" dirty="0"/>
              <a:t>: true/false</a:t>
            </a:r>
          </a:p>
          <a:p>
            <a:pPr lvl="1"/>
            <a:r>
              <a:rPr lang="en-US" dirty="0"/>
              <a:t>Whether the runtime supports globalization features</a:t>
            </a:r>
          </a:p>
          <a:p>
            <a:r>
              <a:rPr lang="en-US" dirty="0" err="1"/>
              <a:t>EventSourceSupport</a:t>
            </a:r>
            <a:r>
              <a:rPr lang="en-US" dirty="0"/>
              <a:t>: true/false</a:t>
            </a:r>
          </a:p>
          <a:p>
            <a:pPr lvl="1"/>
            <a:r>
              <a:rPr lang="en-US" dirty="0"/>
              <a:t>Disabled for native AOT by default but enabled in new template</a:t>
            </a:r>
          </a:p>
          <a:p>
            <a:r>
              <a:rPr lang="en-US" dirty="0" err="1"/>
              <a:t>ServerGarbageCollection</a:t>
            </a:r>
            <a:r>
              <a:rPr lang="en-US" dirty="0"/>
              <a:t>: true/false</a:t>
            </a:r>
          </a:p>
          <a:p>
            <a:pPr lvl="1"/>
            <a:r>
              <a:rPr lang="en-US" dirty="0"/>
              <a:t>Default for ASP.NET Core projects</a:t>
            </a:r>
          </a:p>
          <a:p>
            <a:r>
              <a:rPr lang="en-US" dirty="0" err="1"/>
              <a:t>GarbageCollectionAdaptationMode</a:t>
            </a:r>
            <a:r>
              <a:rPr lang="en-US" dirty="0"/>
              <a:t>: 0/1</a:t>
            </a:r>
          </a:p>
          <a:p>
            <a:pPr lvl="1"/>
            <a:r>
              <a:rPr lang="en-US" dirty="0"/>
              <a:t>New “DATAS” GC mode, use in conjunction with Server GC</a:t>
            </a:r>
          </a:p>
          <a:p>
            <a:pPr lvl="1"/>
            <a:r>
              <a:rPr lang="en-US" dirty="0"/>
              <a:t>Default for native AOT published ASP.NET Core projects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6865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0</TotalTime>
  <Words>1132</Words>
  <Application>Microsoft Office PowerPoint</Application>
  <PresentationFormat>Widescreen</PresentationFormat>
  <Paragraphs>164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Open Sans</vt:lpstr>
      <vt:lpstr>Calibri</vt:lpstr>
      <vt:lpstr>Arial</vt:lpstr>
      <vt:lpstr>Cascadia Mono</vt:lpstr>
      <vt:lpstr>Space Grotesk Medium</vt:lpstr>
      <vt:lpstr>Cascadia Code</vt:lpstr>
      <vt:lpstr>1_Office Theme</vt:lpstr>
      <vt:lpstr>PowerPoint Presentation</vt:lpstr>
      <vt:lpstr>Tiny, fast ASP.NET Core APIs with native AOT</vt:lpstr>
      <vt:lpstr>Why native AOT?</vt:lpstr>
      <vt:lpstr>How does native AOT work?</vt:lpstr>
      <vt:lpstr>Impact of no JIT compilation</vt:lpstr>
      <vt:lpstr>Impact of trimming</vt:lpstr>
      <vt:lpstr>Other considerations</vt:lpstr>
      <vt:lpstr>Publishing options</vt:lpstr>
      <vt:lpstr>More publish options</vt:lpstr>
      <vt:lpstr>ASP.NET Core native AOT support</vt:lpstr>
      <vt:lpstr>Data access</vt:lpstr>
      <vt:lpstr>JSON (System.Text.Json)</vt:lpstr>
      <vt:lpstr>New template: Web API (native AOT)</vt:lpstr>
      <vt:lpstr>Development experience</vt:lpstr>
      <vt:lpstr>Related sessions</vt:lpstr>
      <vt:lpstr>Resources</vt:lpstr>
      <vt:lpstr>Download .NET 8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2023-11-22T23:09:30Z</dcterms:created>
  <dcterms:modified xsi:type="dcterms:W3CDTF">2023-11-22T23:09:44Z</dcterms:modified>
</cp:coreProperties>
</file>

<file path=docProps/thumbnail.jpeg>
</file>